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84" r:id="rId2"/>
    <p:sldId id="264" r:id="rId3"/>
    <p:sldId id="285" r:id="rId4"/>
    <p:sldId id="274" r:id="rId5"/>
    <p:sldId id="273" r:id="rId6"/>
    <p:sldId id="266" r:id="rId7"/>
    <p:sldId id="268" r:id="rId8"/>
    <p:sldId id="275" r:id="rId9"/>
    <p:sldId id="269" r:id="rId10"/>
    <p:sldId id="270" r:id="rId11"/>
    <p:sldId id="271" r:id="rId12"/>
    <p:sldId id="259" r:id="rId13"/>
    <p:sldId id="281" r:id="rId14"/>
    <p:sldId id="260" r:id="rId15"/>
    <p:sldId id="276" r:id="rId16"/>
    <p:sldId id="262" r:id="rId17"/>
    <p:sldId id="282" r:id="rId18"/>
    <p:sldId id="263" r:id="rId19"/>
    <p:sldId id="279" r:id="rId20"/>
    <p:sldId id="288" r:id="rId21"/>
    <p:sldId id="287" r:id="rId22"/>
    <p:sldId id="280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738" autoAdjust="0"/>
  </p:normalViewPr>
  <p:slideViewPr>
    <p:cSldViewPr>
      <p:cViewPr varScale="1">
        <p:scale>
          <a:sx n="57" d="100"/>
          <a:sy n="5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A3DC7-5DA5-4280-8488-1E02559A12B7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F47F4-C415-40A8-9580-6D68345EA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প্রেজেন্টেশন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 রকম কিছু</a:t>
            </a:r>
            <a:r>
              <a:rPr lang="bn-BD" baseline="0" dirty="0" smtClean="0"/>
              <a:t> মৌলের উদাহরণ শিক্ষার্থীদের কাছ থেকে বের করে নিতে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 রকম কিছু</a:t>
            </a:r>
            <a:r>
              <a:rPr lang="bn-BD" baseline="0" dirty="0" smtClean="0"/>
              <a:t> অণুর উদাহরণ শিক্ষার্থীদের কাছ থেকে বের করার চেষ্টা </a:t>
            </a:r>
            <a:r>
              <a:rPr lang="bn-BD" baseline="0" smtClean="0"/>
              <a:t>করতে পাড়েন। সংকেতের সংজ্ঞা শিক্ষার্থীদের কাছ থেকে বের করে আনার চেষ্টা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প্রোটন ও নিউট্রন</a:t>
            </a:r>
            <a:r>
              <a:rPr lang="bn-BD" baseline="0" dirty="0" smtClean="0"/>
              <a:t> কেন্দ্রে এবং </a:t>
            </a:r>
            <a:r>
              <a:rPr lang="bn-BD" dirty="0" smtClean="0"/>
              <a:t> ইলেকট্রন কক্ষ</a:t>
            </a:r>
            <a:r>
              <a:rPr lang="bn-BD" baseline="0" dirty="0" smtClean="0"/>
              <a:t> পথে ঘুরে। এ বিষয়টি শিক্ষক বলে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smtClean="0"/>
              <a:t>পাঠের বিশেষ বিশেষ অংশটুকু </a:t>
            </a:r>
            <a:r>
              <a:rPr lang="bn-BD" baseline="0" dirty="0" smtClean="0"/>
              <a:t>নিরব পাঠের মাধ্যমে পড়তে বলার জন্য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তিন মিনিট সময় দিতে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পারেন। কোথাও কোন সমস্যা থাকলে প্রশ্ন করার মাধ্যমে এর উত্তোরণ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কয়েকটি দলে ভাগ করে দিতে পারেন । দলীয় কাজে উল্লেখিত বিষয়গুলো বেরিয়ে না আসলে শিক্ষক শিক্ষার্থীদেরকে জানিয়ে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শব্দগুলো নিজ নিজ খাতায় লিখে নিবে এবং শিক্ষক ইচ্ছে করলে পুনরালোচনা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স্লাইডে উল্লেখিত</a:t>
            </a:r>
            <a:r>
              <a:rPr lang="bn-BD" baseline="0" dirty="0" smtClean="0"/>
              <a:t> বাড়ির কাজ ছাড়া শিক্ষক ইচ্ছে করলে পাঠ সংশ্লিষ্ট সৃজনশীল প্রশ্ন বাড়ির কাজ হিসেবে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প্রশ্ন করতে পারেন লোকটির দেখনোর দৃশ্যটি তোমরা কোথায় দেখে থাকো? এটি কিসের সংকেত?  এবার শিক্ষক বলতে পারেন তাহলে এসো আমরা প্রতীক ও সংকেত সম্পর্কে আজকের ক্লাশে জানার চেষ্টা করব।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32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</a:t>
            </a:r>
            <a:r>
              <a:rPr lang="bn-BD" dirty="0" smtClean="0"/>
              <a:t>দেখা</a:t>
            </a:r>
            <a:r>
              <a:rPr lang="bn-BD" baseline="0" dirty="0" smtClean="0"/>
              <a:t> কিছু প্রতীক ও সংকেতের উদাহরণ দিতে শিক্ষক শিক্ষার্থীদেরকে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 আরো কিছু উদারহণ  বের করার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আরো কিছু মৌলের প্রতীকের নাম বের করে আনতে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05AEDA-E904-4AC7-A1D1-187C979828F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05AEDA-E904-4AC7-A1D1-187C979828F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05AEDA-E904-4AC7-A1D1-187C979828F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05AEDA-E904-4AC7-A1D1-187C979828F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914400"/>
            <a:ext cx="5714999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44494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4818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অক্ষর দিয়ে প্রকাশিত প্রতীকের ক্ষেত্রে সর্বদাই বড় হাতের অক্ষর 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 </a:t>
            </a:r>
            <a:r>
              <a:rPr lang="en-US" sz="4400" dirty="0" err="1" smtClean="0"/>
              <a:t>xygenium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685800" y="1676400"/>
            <a:ext cx="5334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 </a:t>
            </a:r>
            <a:r>
              <a:rPr lang="en-US" sz="4400" dirty="0" err="1" smtClean="0"/>
              <a:t>luorium</a:t>
            </a:r>
            <a:endParaRPr lang="en-US" sz="4400" dirty="0"/>
          </a:p>
        </p:txBody>
      </p:sp>
      <p:sp>
        <p:nvSpPr>
          <p:cNvPr id="7" name="Flowchart: Process 6"/>
          <p:cNvSpPr/>
          <p:nvPr/>
        </p:nvSpPr>
        <p:spPr>
          <a:xfrm>
            <a:off x="457200" y="2895600"/>
            <a:ext cx="381000" cy="68580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28881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267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Corboneum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81000" y="4267200"/>
            <a:ext cx="3810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42304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77083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7875 -0.011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1111E-6 L 0.80417 -0.00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82000" cy="95410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দুইটি অক্ষর দিয়ে প্রকাশিত প্রতীকের ক্ষেত্রে প্রথমটি বড় হাতের অক্ষর এবং পরেরটি ছোট হাতের অক্ষর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Helium</a:t>
            </a:r>
            <a:endParaRPr lang="en-US" sz="4000" dirty="0"/>
          </a:p>
        </p:txBody>
      </p:sp>
      <p:sp>
        <p:nvSpPr>
          <p:cNvPr id="4" name="Flowchart: Process 3"/>
          <p:cNvSpPr/>
          <p:nvPr/>
        </p:nvSpPr>
        <p:spPr>
          <a:xfrm>
            <a:off x="381000" y="2057400"/>
            <a:ext cx="609600" cy="838200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Beryllium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3352800"/>
            <a:ext cx="762000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4724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Ferrum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81000" y="4724400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21877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429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71695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65833 -0.015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7.40741E-7 L 0.65417 -0.013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64584 -0.0215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5562600"/>
            <a:ext cx="40386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অক্সিজেনের কয়টি পরমাণু?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5562600"/>
            <a:ext cx="51054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হাইড্রোজেনের কয়টি পরমাণু?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562600"/>
            <a:ext cx="3505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কিসের প্রতীক?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81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9144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24384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O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1676400"/>
            <a:ext cx="4876800" cy="20621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দুইটি হাইড্রোজেন পরমাণু ও একটি অক্সিজেন পরমাণু যুক্ত হয়ে পানির একটি অণু তৈরি করেছে। সুতরাং পানির সংকেত </a:t>
            </a:r>
            <a:r>
              <a:rPr lang="en-US" sz="3200" dirty="0" smtClean="0">
                <a:latin typeface="Arial Narrow" pitchFamily="34" charset="0"/>
                <a:cs typeface="NikoshBAN" pitchFamily="2" charset="0"/>
              </a:rPr>
              <a:t>H</a:t>
            </a:r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O</a:t>
            </a:r>
            <a:endParaRPr lang="en-US" sz="3200" dirty="0">
              <a:solidFill>
                <a:srgbClr val="FF0000"/>
              </a:solidFill>
              <a:latin typeface="Arial Narrow" pitchFamily="34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333500" y="3086100"/>
            <a:ext cx="838200" cy="609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438400" y="3048000"/>
            <a:ext cx="762000" cy="609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04583 0.4703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0.04583 0.3814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  <p:bldP spid="12" grpId="1"/>
      <p:bldP spid="13" grpId="0"/>
      <p:bldP spid="13" grpId="1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590800"/>
            <a:ext cx="6096000" cy="523220"/>
          </a:xfrm>
          <a:prstGeom prst="rect">
            <a:avLst/>
          </a:prstGeom>
          <a:solidFill>
            <a:srgbClr val="00B05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প্রতীক ও সংকেতের মধ্যে তিনটি পার্থক্য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590800" y="1219200"/>
            <a:ext cx="3505200" cy="762000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295400"/>
            <a:ext cx="1524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om_model_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49530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81000"/>
            <a:ext cx="7848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পরমাণুকে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ঙ্গলে আরো তিন ধরণের কণা পাওয়া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05200" y="3048000"/>
            <a:ext cx="2667000" cy="228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2743200"/>
            <a:ext cx="16002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19400" y="4267200"/>
            <a:ext cx="3810000" cy="228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1219200"/>
            <a:ext cx="19050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4114800"/>
            <a:ext cx="16002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257800" y="1676400"/>
            <a:ext cx="990600" cy="6858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38501" y="1447800"/>
            <a:ext cx="4114800" cy="41148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05635" y="2858068"/>
            <a:ext cx="1180532" cy="118053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3015643" y="3243049"/>
            <a:ext cx="457200" cy="457200"/>
            <a:chOff x="6986516" y="2224585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6986516" y="222458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lus 5"/>
            <p:cNvSpPr/>
            <p:nvPr/>
          </p:nvSpPr>
          <p:spPr>
            <a:xfrm>
              <a:off x="7107071" y="2362200"/>
              <a:ext cx="216090" cy="228600"/>
            </a:xfrm>
            <a:prstGeom prst="mathPlu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3267301" y="3518279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3572101" y="3266364"/>
            <a:ext cx="457200" cy="457200"/>
            <a:chOff x="6986516" y="2224585"/>
            <a:chExt cx="457200" cy="457200"/>
          </a:xfrm>
        </p:grpSpPr>
        <p:sp>
          <p:nvSpPr>
            <p:cNvPr id="18" name="Oval 17"/>
            <p:cNvSpPr/>
            <p:nvPr/>
          </p:nvSpPr>
          <p:spPr>
            <a:xfrm>
              <a:off x="6986516" y="222458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18"/>
            <p:cNvSpPr/>
            <p:nvPr/>
          </p:nvSpPr>
          <p:spPr>
            <a:xfrm>
              <a:off x="7107071" y="2362200"/>
              <a:ext cx="216090" cy="228600"/>
            </a:xfrm>
            <a:prstGeom prst="mathPlu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3244243" y="292346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24100" y="2266950"/>
            <a:ext cx="2362200" cy="2362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38650" y="333375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1706" y="3274042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24050" y="1885950"/>
            <a:ext cx="3200400" cy="3200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76600" y="165735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7"/>
          <p:cNvGrpSpPr/>
          <p:nvPr/>
        </p:nvGrpSpPr>
        <p:grpSpPr>
          <a:xfrm>
            <a:off x="4497416" y="863025"/>
            <a:ext cx="3214602" cy="1918843"/>
            <a:chOff x="4497416" y="863025"/>
            <a:chExt cx="3214602" cy="1918843"/>
          </a:xfrm>
        </p:grpSpPr>
        <p:sp>
          <p:nvSpPr>
            <p:cNvPr id="2" name="TextBox 1"/>
            <p:cNvSpPr txBox="1"/>
            <p:nvPr/>
          </p:nvSpPr>
          <p:spPr>
            <a:xfrm>
              <a:off x="5124450" y="863025"/>
              <a:ext cx="2587568" cy="5847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অনুমোদিত কক্ষপথ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497416" y="1371600"/>
              <a:ext cx="1979584" cy="141026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4"/>
          <p:cNvGrpSpPr/>
          <p:nvPr/>
        </p:nvGrpSpPr>
        <p:grpSpPr>
          <a:xfrm>
            <a:off x="609558" y="3865715"/>
            <a:ext cx="2468962" cy="2281660"/>
            <a:chOff x="609558" y="3865715"/>
            <a:chExt cx="2468962" cy="2281660"/>
          </a:xfrm>
        </p:grpSpPr>
        <p:sp>
          <p:nvSpPr>
            <p:cNvPr id="11" name="TextBox 10"/>
            <p:cNvSpPr txBox="1"/>
            <p:nvPr/>
          </p:nvSpPr>
          <p:spPr>
            <a:xfrm>
              <a:off x="609558" y="5562600"/>
              <a:ext cx="1483098" cy="58477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>
              <a:endCxn id="4" idx="3"/>
            </p:cNvCxnSpPr>
            <p:nvPr/>
          </p:nvCxnSpPr>
          <p:spPr>
            <a:xfrm flipV="1">
              <a:off x="1676400" y="3865715"/>
              <a:ext cx="1402120" cy="169688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>
            <a:stCxn id="29" idx="6"/>
          </p:cNvCxnSpPr>
          <p:nvPr/>
        </p:nvCxnSpPr>
        <p:spPr>
          <a:xfrm>
            <a:off x="4895850" y="3562350"/>
            <a:ext cx="1809750" cy="400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00" y="3886200"/>
            <a:ext cx="12954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1400" y="5638800"/>
            <a:ext cx="5334000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নিউক্লিয়াসে অবস্থান করে প্রোটন  ও নিউট্রন এবং কক্ষপথে ইলেকট্রনগুলো ঘুরতে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0.00185 C -0.004 0.09922 -0.06702 0.17183 -0.13872 0.16305 C -0.21042 0.15634 -0.26389 0.07077 -0.25764 -0.02636 C -0.25191 -0.12373 -0.18889 -0.19588 -0.11736 -0.18732 C -0.04532 -0.17992 0.00798 -0.09528 0.00208 0.00185 Z " pathEditMode="relative" rAng="5681921" ptsTypes="fffff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13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4 -0.02174 C 0.00694 -0.11841 0.06961 -0.19056 0.1401 -0.18247 C 0.21059 -0.17391 0.26215 -0.08788 0.25555 0.00948 C 0.24896 0.10661 0.18663 0.17808 0.11614 0.16952 C 0.04548 0.16096 -0.0066 0.07539 0.00034 -0.02174 Z " pathEditMode="relative" rAng="-5087602" ptsTypes="fffff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15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49769E-6 C 0.09618 -2.49769E-6 0.175 0.10176 0.175 0.22757 C 0.175 0.35315 0.09618 0.45514 -3.33333E-6 0.45514 C -0.0967 0.45514 -0.175 0.35315 -0.175 0.22757 C -0.175 0.10176 -0.0967 -2.49769E-6 -3.33333E-6 -2.49769E-6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7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hanim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66800"/>
            <a:ext cx="5219700" cy="521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54102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হাইড্রোজেন পরমাণুর 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1981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ইলেকট্রন ঘুরছে।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4953000" y="2242810"/>
            <a:ext cx="1981200" cy="881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05200" y="3086100"/>
          <a:ext cx="2133600" cy="685800"/>
        </p:xfrm>
        <a:graphic>
          <a:graphicData uri="http://schemas.openxmlformats.org/presentationml/2006/ole">
            <p:oleObj spid="_x0000_s1026" name="Packager Shell Object" showAsIcon="1" r:id="rId4" imgW="2134080" imgH="68580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457200"/>
            <a:ext cx="43434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ভিডিওটি দেখি।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371600" y="685800"/>
            <a:ext cx="3429000" cy="762000"/>
          </a:xfrm>
          <a:prstGeom prst="wedgeRectCallout">
            <a:avLst>
              <a:gd name="adj1" fmla="val -17736"/>
              <a:gd name="adj2" fmla="val 126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8305800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পরমাণুকে ভাঙ্গলে কয়টি কণা পাওয়া যায়? পরমাণুতে কণাগুলোর অবস্থান  সচিত্র বর্ণনা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786825"/>
            <a:ext cx="23622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5562600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05000"/>
            <a:ext cx="4191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প্রতীক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সংকেত কাকে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895600"/>
            <a:ext cx="54864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প্রতীক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সংকেতের মধ্যে একটি পার্থক্য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962400"/>
            <a:ext cx="48006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প্রতীক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লেখার দুইটি নিয়ম উল্লেখ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953000"/>
            <a:ext cx="48006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পরমাণুর ক্ষুদ্রতম কণা কয়টি ও 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3200400" cy="707886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jhg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19200"/>
            <a:ext cx="5977656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33528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600200"/>
            <a:ext cx="4343400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প্রতীক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সংকেত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প্রোটন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ইলেকট্রন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নিউট্রন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কক্ষপথ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15425"/>
            <a:ext cx="37338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86000"/>
            <a:ext cx="69342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প্রতীক লেখার কয়েকটি নিয়ম লিখে 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09800" y="0"/>
            <a:ext cx="58674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_at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71600"/>
            <a:ext cx="54102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35114"/>
            <a:ext cx="35052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82000" cy="42165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যাঁদের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প্রভাষক, টিটিসি, কুমিল্লা।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খাদিজা ইয়াছমিন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ঢাকা।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মোঃ তাজুল ইসলাম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পাবনা।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457200" y="685800"/>
            <a:ext cx="8229600" cy="5410200"/>
            <a:chOff x="228600" y="381000"/>
            <a:chExt cx="8534399" cy="5943600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সপ্তম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  <a:endPara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ষষ্ঠ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nasir udd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81000"/>
              <a:ext cx="2286000" cy="25095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0" name="Picture 9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067" y="457201"/>
            <a:ext cx="1989667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jhgggf.gif"/>
          <p:cNvPicPr>
            <a:picLocks noChangeAspect="1"/>
          </p:cNvPicPr>
          <p:nvPr/>
        </p:nvPicPr>
        <p:blipFill>
          <a:blip r:embed="rId3"/>
          <a:srcRect b="4002"/>
          <a:stretch>
            <a:fillRect/>
          </a:stretch>
        </p:blipFill>
        <p:spPr>
          <a:xfrm>
            <a:off x="1825137" y="1146046"/>
            <a:ext cx="4575663" cy="5483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304800"/>
            <a:ext cx="58674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ছবিগুলো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1066800"/>
            <a:ext cx="8153400" cy="5181600"/>
            <a:chOff x="533400" y="1066800"/>
            <a:chExt cx="8153400" cy="5181600"/>
          </a:xfrm>
        </p:grpSpPr>
        <p:pic>
          <p:nvPicPr>
            <p:cNvPr id="11" name="Picture 10" descr="fghjf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982" y="1066800"/>
              <a:ext cx="4105218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 descr="fj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1066800"/>
              <a:ext cx="3810000" cy="23675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 descr="gghh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3504646"/>
              <a:ext cx="4114800" cy="27437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 descr="ggr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0600" y="3505200"/>
              <a:ext cx="38862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63246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পরমাণু ও প্রতীক , অণু ও সংকেত  এবং  পরমাণুর কথা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hg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95" y="1371600"/>
            <a:ext cx="5692705" cy="428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73282"/>
            <a:ext cx="7848600" cy="31085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প্রতীক কী তা বলতে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সংকেতের সংজ্ঞা বলতে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প্রতীক লেখার নিয়মগুলো ব্যাখ্যা করতে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প্রতীক ও সংকেত ব্যবহার করে নির্বাচিত মৌলিক ও যৌগিক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পরমাণুর কণা ব্যাখ্যা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57200"/>
            <a:ext cx="5562600" cy="1107996"/>
          </a:xfrm>
          <a:prstGeom prst="rect">
            <a:avLst/>
          </a:prstGeom>
          <a:solidFill>
            <a:srgbClr val="00B050"/>
          </a:solidFill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91180"/>
            <a:ext cx="5638800" cy="523220"/>
          </a:xfrm>
          <a:prstGeom prst="rect">
            <a:avLst/>
          </a:prstGeom>
          <a:solidFill>
            <a:srgbClr val="00B0F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পর্যন্ত আবিস্কৃত মৌলের সংখ্যা ১১৮ 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4642556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f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524000"/>
            <a:ext cx="3796948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5257800"/>
            <a:ext cx="2590800" cy="40011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প্রকৃতিতে পাওয়া যায় ৯৮ টি।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334000"/>
            <a:ext cx="3657600" cy="400110"/>
          </a:xfrm>
          <a:prstGeom prst="rect">
            <a:avLst/>
          </a:prstGeom>
          <a:solidFill>
            <a:srgbClr val="00B0F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ল্যাবরেটরীতে কৃত্রিমভাবে তৈরি হয় ২০ টি।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81000"/>
            <a:ext cx="46482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পর্যন্ত আবিস্কৃত মৌলের সংখ্যা কতটি?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257800"/>
            <a:ext cx="289560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প্রকৃতিতে পাওয়া যায় কয়টি?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334000"/>
            <a:ext cx="44196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ল্যাবরেটরীতে কৃত্রিমভাবে পাওয়া যায় কয়টি?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334869"/>
            <a:ext cx="1524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টিভি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981200"/>
            <a:ext cx="152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পিএসসি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962400"/>
            <a:ext cx="152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648200"/>
            <a:ext cx="152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2667000"/>
            <a:ext cx="1524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3352800"/>
            <a:ext cx="152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1295400"/>
            <a:ext cx="1524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981200"/>
            <a:ext cx="29718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প্রাইমারী স্কুল সার্টিফিকেট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2667000"/>
            <a:ext cx="22098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মোহাম্মদ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352800"/>
            <a:ext cx="1981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মোসাম্মৎ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3962400"/>
            <a:ext cx="19812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আব্দুল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4648200"/>
            <a:ext cx="17526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ডাক্তার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685800"/>
            <a:ext cx="24384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পুরো নাম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600" y="863025"/>
            <a:ext cx="22860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সংক্ষিপ্ত নাম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5334000"/>
            <a:ext cx="137160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5334000"/>
            <a:ext cx="304800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Hydrogenium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1772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তোমরা কি এই নামগুলোর সংক্ষিপ্ত রুপ  বলতে পারবে?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64167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1667 -0.013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60833 -0.01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60833 -0.00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60833 0.008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1.85185E-6 L 0.65 -0.002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64167 -0.015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প্রতীক সাধারণত মৌলের ল্যাটিন বা ইংরেজি  নামের একটি বা দুটি আদ্যক্ষর দ্বারা প্রকাশ করা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Lithium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381000" y="4495800"/>
            <a:ext cx="7620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1" name="TextBox 10"/>
          <p:cNvSpPr txBox="1"/>
          <p:nvPr/>
        </p:nvSpPr>
        <p:spPr>
          <a:xfrm>
            <a:off x="533400" y="4724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Li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133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 </a:t>
            </a:r>
            <a:r>
              <a:rPr lang="en-US" sz="4800" dirty="0" err="1" smtClean="0"/>
              <a:t>ydrogenium</a:t>
            </a:r>
            <a:endParaRPr lang="en-US" sz="4800" dirty="0"/>
          </a:p>
        </p:txBody>
      </p:sp>
      <p:sp>
        <p:nvSpPr>
          <p:cNvPr id="12" name="Rounded Rectangle 11"/>
          <p:cNvSpPr/>
          <p:nvPr/>
        </p:nvSpPr>
        <p:spPr>
          <a:xfrm>
            <a:off x="685800" y="2057400"/>
            <a:ext cx="6858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2140803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74167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74583 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490</TotalTime>
  <Words>861</Words>
  <Application>Microsoft Office PowerPoint</Application>
  <PresentationFormat>On-screen Show (4:3)</PresentationFormat>
  <Paragraphs>154</Paragraphs>
  <Slides>23</Slides>
  <Notes>18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Concourse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Jahan Computer</cp:lastModifiedBy>
  <cp:revision>64</cp:revision>
  <dcterms:created xsi:type="dcterms:W3CDTF">2014-11-05T16:00:18Z</dcterms:created>
  <dcterms:modified xsi:type="dcterms:W3CDTF">2016-08-09T14:21:19Z</dcterms:modified>
</cp:coreProperties>
</file>